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69" r:id="rId4"/>
    <p:sldId id="270" r:id="rId5"/>
    <p:sldId id="271" r:id="rId6"/>
    <p:sldId id="272" r:id="rId7"/>
    <p:sldId id="267" r:id="rId8"/>
    <p:sldId id="262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220" autoAdjust="0"/>
    <p:restoredTop sz="86410"/>
  </p:normalViewPr>
  <p:slideViewPr>
    <p:cSldViewPr snapToGrid="0">
      <p:cViewPr>
        <p:scale>
          <a:sx n="90" d="100"/>
          <a:sy n="90" d="100"/>
        </p:scale>
        <p:origin x="-8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5FE481-7184-4B2C-A094-41F82175D422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563411-A94F-4A6C-8A58-6B26542BE1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041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 txBox="1">
            <a:spLocks noGrp="1" noChangeArrowheads="1"/>
          </p:cNvSpPr>
          <p:nvPr/>
        </p:nvSpPr>
        <p:spPr bwMode="auto">
          <a:xfrm>
            <a:off x="3886200" y="8686406"/>
            <a:ext cx="2971800" cy="45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2E7220BD-169E-4CFC-ACA4-2C8F19CA2268}" type="slidenum">
              <a:rPr lang="en-US" sz="1200">
                <a:latin typeface="Times New Roman" pitchFamily="18" charset="0"/>
                <a:cs typeface="Arial" charset="0"/>
              </a:rPr>
              <a:pPr algn="r" eaLnBrk="1" hangingPunct="1"/>
              <a:t>1</a:t>
            </a:fld>
            <a:endParaRPr lang="en-US" sz="1200">
              <a:latin typeface="Times New Roman" pitchFamily="18" charset="0"/>
              <a:cs typeface="Arial" charset="0"/>
            </a:endParaRPr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48721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 txBox="1">
            <a:spLocks noGrp="1" noChangeArrowheads="1"/>
          </p:cNvSpPr>
          <p:nvPr/>
        </p:nvSpPr>
        <p:spPr bwMode="auto">
          <a:xfrm>
            <a:off x="3886200" y="8686406"/>
            <a:ext cx="2971800" cy="45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86618CA5-6AD6-4D41-BC3D-A7710DF28254}" type="slidenum">
              <a:rPr lang="en-US" sz="1200">
                <a:latin typeface="Times New Roman" pitchFamily="18" charset="0"/>
                <a:cs typeface="Arial" charset="0"/>
              </a:rPr>
              <a:pPr algn="r" eaLnBrk="1" hangingPunct="1"/>
              <a:t>2</a:t>
            </a:fld>
            <a:endParaRPr lang="en-US" sz="1200">
              <a:latin typeface="Times New Roman" pitchFamily="18" charset="0"/>
              <a:cs typeface="Arial" charset="0"/>
            </a:endParaRPr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04831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 txBox="1">
            <a:spLocks noGrp="1" noChangeArrowheads="1"/>
          </p:cNvSpPr>
          <p:nvPr/>
        </p:nvSpPr>
        <p:spPr bwMode="auto">
          <a:xfrm>
            <a:off x="3886200" y="8686406"/>
            <a:ext cx="2971800" cy="45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86618CA5-6AD6-4D41-BC3D-A7710DF28254}" type="slidenum">
              <a:rPr lang="en-US" sz="1200">
                <a:latin typeface="Times New Roman" pitchFamily="18" charset="0"/>
                <a:cs typeface="Arial" charset="0"/>
              </a:rPr>
              <a:pPr algn="r" eaLnBrk="1" hangingPunct="1"/>
              <a:t>3</a:t>
            </a:fld>
            <a:endParaRPr lang="en-US" sz="1200">
              <a:latin typeface="Times New Roman" pitchFamily="18" charset="0"/>
              <a:cs typeface="Arial" charset="0"/>
            </a:endParaRPr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367235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 txBox="1">
            <a:spLocks noGrp="1" noChangeArrowheads="1"/>
          </p:cNvSpPr>
          <p:nvPr/>
        </p:nvSpPr>
        <p:spPr bwMode="auto">
          <a:xfrm>
            <a:off x="3886200" y="8686406"/>
            <a:ext cx="2971800" cy="45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86618CA5-6AD6-4D41-BC3D-A7710DF28254}" type="slidenum">
              <a:rPr lang="en-US" sz="1200">
                <a:latin typeface="Times New Roman" pitchFamily="18" charset="0"/>
                <a:cs typeface="Arial" charset="0"/>
              </a:rPr>
              <a:pPr algn="r" eaLnBrk="1" hangingPunct="1"/>
              <a:t>4</a:t>
            </a:fld>
            <a:endParaRPr lang="en-US" sz="1200">
              <a:latin typeface="Times New Roman" pitchFamily="18" charset="0"/>
              <a:cs typeface="Arial" charset="0"/>
            </a:endParaRPr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8363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 txBox="1">
            <a:spLocks noGrp="1" noChangeArrowheads="1"/>
          </p:cNvSpPr>
          <p:nvPr/>
        </p:nvSpPr>
        <p:spPr bwMode="auto">
          <a:xfrm>
            <a:off x="3886200" y="8686406"/>
            <a:ext cx="2971800" cy="45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86618CA5-6AD6-4D41-BC3D-A7710DF28254}" type="slidenum">
              <a:rPr lang="en-US" sz="1200">
                <a:latin typeface="Times New Roman" pitchFamily="18" charset="0"/>
                <a:cs typeface="Arial" charset="0"/>
              </a:rPr>
              <a:pPr algn="r" eaLnBrk="1" hangingPunct="1"/>
              <a:t>5</a:t>
            </a:fld>
            <a:endParaRPr lang="en-US" sz="1200">
              <a:latin typeface="Times New Roman" pitchFamily="18" charset="0"/>
              <a:cs typeface="Arial" charset="0"/>
            </a:endParaRPr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4405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 txBox="1">
            <a:spLocks noGrp="1" noChangeArrowheads="1"/>
          </p:cNvSpPr>
          <p:nvPr/>
        </p:nvSpPr>
        <p:spPr bwMode="auto">
          <a:xfrm>
            <a:off x="3886200" y="8686406"/>
            <a:ext cx="2971800" cy="45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86618CA5-6AD6-4D41-BC3D-A7710DF28254}" type="slidenum">
              <a:rPr lang="en-US" sz="1200">
                <a:latin typeface="Times New Roman" pitchFamily="18" charset="0"/>
                <a:cs typeface="Arial" charset="0"/>
              </a:rPr>
              <a:pPr algn="r" eaLnBrk="1" hangingPunct="1"/>
              <a:t>6</a:t>
            </a:fld>
            <a:endParaRPr lang="en-US" sz="1200">
              <a:latin typeface="Times New Roman" pitchFamily="18" charset="0"/>
              <a:cs typeface="Arial" charset="0"/>
            </a:endParaRPr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030159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/>
          <p:cNvSpPr txBox="1">
            <a:spLocks noGrp="1" noChangeArrowheads="1"/>
          </p:cNvSpPr>
          <p:nvPr/>
        </p:nvSpPr>
        <p:spPr bwMode="auto">
          <a:xfrm>
            <a:off x="3886200" y="8686406"/>
            <a:ext cx="2971800" cy="45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42BCE321-1866-4FEF-B234-0D52B1CE2A85}" type="slidenum">
              <a:rPr lang="en-US" sz="1200">
                <a:latin typeface="Times New Roman" pitchFamily="18" charset="0"/>
                <a:cs typeface="Arial" charset="0"/>
              </a:rPr>
              <a:pPr algn="r" eaLnBrk="1" hangingPunct="1"/>
              <a:t>7</a:t>
            </a:fld>
            <a:endParaRPr lang="en-US" sz="1200">
              <a:latin typeface="Times New Roman" pitchFamily="18" charset="0"/>
              <a:cs typeface="Arial" charset="0"/>
            </a:endParaRPr>
          </a:p>
        </p:txBody>
      </p:sp>
      <p:sp>
        <p:nvSpPr>
          <p:cNvPr id="168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ln/>
        </p:spPr>
      </p:sp>
      <p:sp>
        <p:nvSpPr>
          <p:cNvPr id="168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527923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 txBox="1">
            <a:spLocks noGrp="1" noChangeArrowheads="1"/>
          </p:cNvSpPr>
          <p:nvPr/>
        </p:nvSpPr>
        <p:spPr bwMode="auto">
          <a:xfrm>
            <a:off x="3886200" y="8686406"/>
            <a:ext cx="2971800" cy="45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93431310-5D02-4B41-8A90-7F03F0DC3D96}" type="slidenum">
              <a:rPr lang="en-US" sz="1200">
                <a:latin typeface="Times New Roman" pitchFamily="18" charset="0"/>
                <a:cs typeface="Arial" charset="0"/>
              </a:rPr>
              <a:pPr algn="r" eaLnBrk="1" hangingPunct="1"/>
              <a:t>8</a:t>
            </a:fld>
            <a:endParaRPr lang="en-US" sz="1200">
              <a:latin typeface="Times New Roman" pitchFamily="18" charset="0"/>
              <a:cs typeface="Arial" charset="0"/>
            </a:endParaRPr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450509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 txBox="1">
            <a:spLocks noGrp="1" noChangeArrowheads="1"/>
          </p:cNvSpPr>
          <p:nvPr/>
        </p:nvSpPr>
        <p:spPr bwMode="auto">
          <a:xfrm>
            <a:off x="3886200" y="8686406"/>
            <a:ext cx="2971800" cy="45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DADC89B9-5487-4205-BEFE-E1A76108AB5A}" type="slidenum">
              <a:rPr lang="en-US" sz="1200">
                <a:latin typeface="Times New Roman" pitchFamily="18" charset="0"/>
                <a:cs typeface="Arial" charset="0"/>
              </a:rPr>
              <a:pPr algn="r" eaLnBrk="1" hangingPunct="1"/>
              <a:t>9</a:t>
            </a:fld>
            <a:endParaRPr lang="en-US" sz="1200">
              <a:latin typeface="Times New Roman" pitchFamily="18" charset="0"/>
              <a:cs typeface="Arial" charset="0"/>
            </a:endParaRPr>
          </a:p>
        </p:txBody>
      </p:sp>
      <p:sp>
        <p:nvSpPr>
          <p:cNvPr id="171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5374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04578-725D-487C-B45C-0168AA682623}" type="datetime1">
              <a:rPr lang="en-US" smtClean="0"/>
              <a:pPr/>
              <a:t>3/28/2013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AV CO-OP, LLC. 2012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5C4E-3AD4-4247-8BEE-3DB83FB53B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B456D-C9ED-424C-BC20-6B77200FCDB8}" type="datetime1">
              <a:rPr lang="en-US" smtClean="0"/>
              <a:pPr/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AV CO-OP, LLC. 2009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5C4E-3AD4-4247-8BEE-3DB83FB53B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8415"/>
            <a:ext cx="8229600" cy="435774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683" y="577970"/>
            <a:ext cx="8436634" cy="95753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4F54A-50F0-41FE-987F-4BA90A156E38}" type="datetime1">
              <a:rPr lang="en-US" smtClean="0"/>
              <a:pPr/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AV CO-OP, LLC. 2009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5C4E-3AD4-4247-8BEE-3DB83FB53B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04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" y="6553200"/>
            <a:ext cx="2133600" cy="288925"/>
          </a:xfrm>
        </p:spPr>
        <p:txBody>
          <a:bodyPr/>
          <a:lstStyle/>
          <a:p>
            <a:fld id="{5D994D15-F780-4C59-9F27-814D08795A43}" type="datetime1">
              <a:rPr lang="en-US" smtClean="0"/>
              <a:pPr/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288925"/>
          </a:xfrm>
        </p:spPr>
        <p:txBody>
          <a:bodyPr/>
          <a:lstStyle/>
          <a:p>
            <a:r>
              <a:rPr lang="en-US" dirty="0" smtClean="0"/>
              <a:t>AV CO-OP, LLC. 2009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553200"/>
            <a:ext cx="2133600" cy="288925"/>
          </a:xfrm>
        </p:spPr>
        <p:txBody>
          <a:bodyPr/>
          <a:lstStyle/>
          <a:p>
            <a:fld id="{3F495C4E-3AD4-4247-8BEE-3DB83FB53B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4F54A-50F0-41FE-987F-4BA90A156E38}" type="datetime1">
              <a:rPr lang="en-US" smtClean="0"/>
              <a:pPr/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AV CO-OP, LLC. 2009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5C4E-3AD4-4247-8BEE-3DB83FB53B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BA5-A3F4-456D-95CB-C769CA6A7D84}" type="datetime1">
              <a:rPr lang="en-US" smtClean="0"/>
              <a:pPr/>
              <a:t>3/28/2013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AV CO-OP, LLC. 2009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5C4E-3AD4-4247-8BEE-3DB83FB53B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72D4D-C43A-45E5-A9F2-66DFC3280AAB}" type="datetime1">
              <a:rPr lang="en-US" smtClean="0"/>
              <a:pPr/>
              <a:t>3/28/2013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AV CO-OP, LLC. 2009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5C4E-3AD4-4247-8BEE-3DB83FB53B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227CE-535C-445A-A2D8-9E7CDFB55D4E}" type="datetime1">
              <a:rPr lang="en-US" smtClean="0"/>
              <a:pPr/>
              <a:t>3/28/2013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AV CO-OP, LLC. 2009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5C4E-3AD4-4247-8BEE-3DB83FB53B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6C0C-A2C4-4917-98BA-983DDD673475}" type="datetime1">
              <a:rPr lang="en-US" smtClean="0"/>
              <a:pPr/>
              <a:t>3/28/2013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AV CO-OP, LLC. 2009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5C4E-3AD4-4247-8BEE-3DB83FB53B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1C54-E219-4C4A-994A-A464D4F9AA30}" type="datetime1">
              <a:rPr lang="en-US" smtClean="0"/>
              <a:pPr/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AV CO-OP, LLC. 2009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5C4E-3AD4-4247-8BEE-3DB83FB53B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04.jpg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91706"/>
            <a:ext cx="8229600" cy="966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sunset" dir="t"/>
          </a:scene3d>
          <a:sp3d prstMaterial="clear"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  <a:sp3d extrusionH="57150">
              <a:bevelT w="38100" h="38100" prst="relaxedInset"/>
            </a:sp3d>
          </a:bodyPr>
          <a:lstStyle/>
          <a:p>
            <a:pPr lvl="0"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39019"/>
            <a:ext cx="8229600" cy="4487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53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000" b="0" kern="1200" smtClean="0">
                <a:solidFill>
                  <a:schemeClr val="accent4">
                    <a:lumMod val="50000"/>
                  </a:schemeClr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fld id="{34804578-725D-487C-B45C-0168AA682623}" type="datetime1">
              <a:rPr lang="en-US" smtClean="0"/>
              <a:pPr/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>
                <a:solidFill>
                  <a:schemeClr val="accent4">
                    <a:lumMod val="50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AV CO-OP, LLC. 2009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553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000" b="0" kern="1200" smtClean="0">
                <a:solidFill>
                  <a:schemeClr val="accent4">
                    <a:lumMod val="50000"/>
                  </a:schemeClr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fld id="{3F495C4E-3AD4-4247-8BEE-3DB83FB53BF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1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996023" y="5981672"/>
            <a:ext cx="1664898" cy="71352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49" r:id="rId3"/>
    <p:sldLayoutId id="2147483650" r:id="rId4"/>
    <p:sldLayoutId id="2147483652" r:id="rId5"/>
    <p:sldLayoutId id="2147483653" r:id="rId6"/>
    <p:sldLayoutId id="2147483655" r:id="rId7"/>
    <p:sldLayoutId id="2147483657" r:id="rId8"/>
    <p:sldLayoutId id="2147483658" r:id="rId9"/>
    <p:sldLayoutId id="2147483659" r:id="rId10"/>
  </p:sldLayoutIdLst>
  <p:hf sldNum="0"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lang="en-US" altLang="ja-JP" sz="3200" b="1" kern="1200" dirty="0" smtClean="0">
          <a:solidFill>
            <a:schemeClr val="bg2"/>
          </a:solidFill>
          <a:effectLst>
            <a:outerShdw blurRad="38100" dist="38100" dir="2700000" algn="tl">
              <a:srgbClr val="000000"/>
            </a:outerShdw>
            <a:reflection blurRad="6350" stA="55000" endA="300" endPos="45500" dir="5400000" sy="-100000" algn="bl" rotWithShape="0"/>
          </a:effectLst>
          <a:latin typeface="Tahoma" pitchFamily="34" charset="0"/>
          <a:ea typeface="+mj-ea"/>
          <a:cs typeface="Tahoma" pitchFamily="34" charset="0"/>
        </a:defRPr>
      </a:lvl1pPr>
    </p:titleStyle>
    <p:bodyStyle>
      <a:lvl1pPr marL="342900" indent="-342900" algn="l" defTabSz="914400" rtl="0" eaLnBrk="0" fontAlgn="base" latinLnBrk="0" hangingPunct="0">
        <a:lnSpc>
          <a:spcPct val="90000"/>
        </a:lnSpc>
        <a:spcBef>
          <a:spcPts val="0"/>
        </a:spcBef>
        <a:spcAft>
          <a:spcPts val="1800"/>
        </a:spcAft>
        <a:buClr>
          <a:schemeClr val="accent1"/>
        </a:buClr>
        <a:buFont typeface="Wingdings" pitchFamily="2" charset="2"/>
        <a:buChar char="Ø"/>
        <a:defRPr lang="en-US" altLang="ja-JP" sz="2400" kern="1200" smtClean="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+mn-ea"/>
          <a:cs typeface="Tahoma" pitchFamily="34" charset="0"/>
        </a:defRPr>
      </a:lvl1pPr>
      <a:lvl2pPr marL="742950" indent="-285750" algn="l" defTabSz="914400" rtl="0" eaLnBrk="0" fontAlgn="base" latinLnBrk="0" hangingPunct="0">
        <a:lnSpc>
          <a:spcPct val="90000"/>
        </a:lnSpc>
        <a:spcBef>
          <a:spcPts val="0"/>
        </a:spcBef>
        <a:spcAft>
          <a:spcPts val="1800"/>
        </a:spcAft>
        <a:buClr>
          <a:schemeClr val="bg2"/>
        </a:buClr>
        <a:buFont typeface="Wingdings" pitchFamily="2" charset="2"/>
        <a:buChar char="Ø"/>
        <a:defRPr lang="en-US" altLang="ja-JP" sz="2000" kern="1200" smtClean="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+mn-ea"/>
          <a:cs typeface="Tahoma" pitchFamily="34" charset="0"/>
        </a:defRPr>
      </a:lvl2pPr>
      <a:lvl3pPr marL="1143000" indent="-228600" algn="l" defTabSz="914400" rtl="0" eaLnBrk="0" fontAlgn="base" latinLnBrk="0" hangingPunct="0">
        <a:lnSpc>
          <a:spcPct val="90000"/>
        </a:lnSpc>
        <a:spcBef>
          <a:spcPts val="0"/>
        </a:spcBef>
        <a:spcAft>
          <a:spcPts val="1800"/>
        </a:spcAft>
        <a:buClr>
          <a:schemeClr val="bg2"/>
        </a:buClr>
        <a:buFont typeface="Wingdings" pitchFamily="2" charset="2"/>
        <a:buChar char="Ø"/>
        <a:defRPr lang="en-US" altLang="ja-JP" sz="2000" kern="1200" smtClean="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+mn-ea"/>
          <a:cs typeface="Tahoma" pitchFamily="34" charset="0"/>
        </a:defRPr>
      </a:lvl3pPr>
      <a:lvl4pPr marL="1600200" indent="-228600" algn="l" defTabSz="914400" rtl="0" eaLnBrk="0" fontAlgn="base" latinLnBrk="0" hangingPunct="0">
        <a:lnSpc>
          <a:spcPct val="90000"/>
        </a:lnSpc>
        <a:spcBef>
          <a:spcPts val="0"/>
        </a:spcBef>
        <a:spcAft>
          <a:spcPts val="1800"/>
        </a:spcAft>
        <a:buClr>
          <a:schemeClr val="bg2"/>
        </a:buClr>
        <a:buFont typeface="Wingdings" pitchFamily="2" charset="2"/>
        <a:buChar char="Ø"/>
        <a:defRPr lang="en-US" altLang="ja-JP" sz="2000" kern="1200" smtClean="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+mn-ea"/>
          <a:cs typeface="Tahoma" pitchFamily="34" charset="0"/>
        </a:defRPr>
      </a:lvl4pPr>
      <a:lvl5pPr marL="2057400" indent="-228600" algn="l" defTabSz="914400" rtl="0" eaLnBrk="0" fontAlgn="base" latinLnBrk="0" hangingPunct="0">
        <a:lnSpc>
          <a:spcPct val="90000"/>
        </a:lnSpc>
        <a:spcBef>
          <a:spcPts val="0"/>
        </a:spcBef>
        <a:spcAft>
          <a:spcPts val="1800"/>
        </a:spcAft>
        <a:buClr>
          <a:schemeClr val="bg2"/>
        </a:buClr>
        <a:buFont typeface="Wingdings" pitchFamily="2" charset="2"/>
        <a:buChar char="Ø"/>
        <a:defRPr lang="en-US" altLang="ja-JP" sz="2000" kern="1200" dirty="0" smtClean="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+mn-ea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agoggins@avco-op.co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avco-op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2131" y="1197236"/>
            <a:ext cx="4992777" cy="2139762"/>
          </a:xfrm>
          <a:prstGeom prst="rect">
            <a:avLst/>
          </a:prstGeom>
        </p:spPr>
      </p:pic>
      <p:sp>
        <p:nvSpPr>
          <p:cNvPr id="14746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3783013"/>
            <a:ext cx="7772400" cy="1470025"/>
          </a:xfrm>
          <a:noFill/>
          <a:ln/>
          <a:effectLst>
            <a:outerShdw blurRad="50800" dist="76200" dir="2700000" algn="tl" rotWithShape="0">
              <a:prstClr val="black">
                <a:alpha val="67000"/>
              </a:prstClr>
            </a:outerShdw>
          </a:effectLst>
        </p:spPr>
        <p:txBody>
          <a:bodyPr/>
          <a:lstStyle/>
          <a:p>
            <a:r>
              <a:rPr lang="en-US" sz="4800" dirty="0" smtClean="0"/>
              <a:t>Monetize Your Most Popular Conference Sessions</a:t>
            </a:r>
            <a:endParaRPr lang="en-US" sz="4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AV CO-OP, LLC. 2009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59399-ED8F-433E-8167-DFCDF1DC151B}" type="datetime1">
              <a:rPr lang="en-US" smtClean="0"/>
              <a:pPr/>
              <a:t>3/28/2013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10" name="Rectangle 6"/>
          <p:cNvSpPr>
            <a:spLocks noGrp="1" noChangeArrowheads="1"/>
          </p:cNvSpPr>
          <p:nvPr>
            <p:ph idx="1"/>
          </p:nvPr>
        </p:nvSpPr>
        <p:spPr>
          <a:xfrm>
            <a:off x="457200" y="1946222"/>
            <a:ext cx="8229600" cy="4357748"/>
          </a:xfrm>
        </p:spPr>
        <p:txBody>
          <a:bodyPr/>
          <a:lstStyle/>
          <a:p>
            <a:r>
              <a:rPr lang="en-US" sz="2800" dirty="0" smtClean="0"/>
              <a:t>Provide conference content online for sold out sessions by streaming video of session</a:t>
            </a:r>
          </a:p>
          <a:p>
            <a:r>
              <a:rPr lang="en-US" sz="2800" dirty="0"/>
              <a:t>Provide </a:t>
            </a:r>
            <a:r>
              <a:rPr lang="en-US" sz="2800" dirty="0" smtClean="0"/>
              <a:t>selected conference content </a:t>
            </a:r>
            <a:r>
              <a:rPr lang="en-US" sz="2800" dirty="0"/>
              <a:t>online </a:t>
            </a:r>
            <a:r>
              <a:rPr lang="en-US" sz="2800" dirty="0" smtClean="0"/>
              <a:t>to members unable to attend your conference</a:t>
            </a:r>
            <a:endParaRPr lang="en-US" sz="2800" dirty="0"/>
          </a:p>
          <a:p>
            <a:r>
              <a:rPr lang="en-US" sz="2800" dirty="0" smtClean="0"/>
              <a:t>Provide CEU credits for qualifying content made available to your members as ‘Video On Demand’ (VOD) via your organizational website</a:t>
            </a:r>
          </a:p>
          <a:p>
            <a:endParaRPr lang="en-US" sz="2800" dirty="0" smtClean="0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Make Popular Sessions  Generate</a:t>
            </a:r>
            <a:br>
              <a:rPr lang="en-US" sz="3600" dirty="0" smtClean="0"/>
            </a:br>
            <a:r>
              <a:rPr lang="en-US" sz="3600" dirty="0" smtClean="0"/>
              <a:t>New Conference Dollars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116AA-3F7B-479A-BDCB-70FAEFC60C54}" type="datetime1">
              <a:rPr lang="en-US" smtClean="0"/>
              <a:pPr/>
              <a:t>3/28/2013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AV CO-OP, LLC. 2009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10" name="Rectangle 6"/>
          <p:cNvSpPr>
            <a:spLocks noGrp="1" noChangeArrowheads="1"/>
          </p:cNvSpPr>
          <p:nvPr>
            <p:ph idx="1"/>
          </p:nvPr>
        </p:nvSpPr>
        <p:spPr>
          <a:xfrm>
            <a:off x="457200" y="1878486"/>
            <a:ext cx="8229600" cy="4357748"/>
          </a:xfrm>
        </p:spPr>
        <p:txBody>
          <a:bodyPr/>
          <a:lstStyle/>
          <a:p>
            <a:r>
              <a:rPr lang="en-US" sz="2800" dirty="0" smtClean="0"/>
              <a:t>Provide sponsorship opportunities for live video streaming of selected conference content</a:t>
            </a:r>
          </a:p>
          <a:p>
            <a:r>
              <a:rPr lang="en-US" sz="2800" dirty="0"/>
              <a:t>Provide sponsorship opportunities for </a:t>
            </a:r>
            <a:r>
              <a:rPr lang="en-US" sz="2800" dirty="0" smtClean="0"/>
              <a:t>VOD streaming </a:t>
            </a:r>
            <a:r>
              <a:rPr lang="en-US" sz="2800" dirty="0"/>
              <a:t>of </a:t>
            </a:r>
            <a:r>
              <a:rPr lang="en-US" sz="2800" dirty="0" smtClean="0"/>
              <a:t>selected content post conference</a:t>
            </a:r>
            <a:endParaRPr lang="en-US" sz="2800" dirty="0"/>
          </a:p>
          <a:p>
            <a:r>
              <a:rPr lang="en-US" sz="2800" dirty="0" smtClean="0"/>
              <a:t>Provide sponsorship opportunities for conference highlights featuring exclusive interviews and conference coverage </a:t>
            </a:r>
          </a:p>
          <a:p>
            <a:endParaRPr lang="en-US" sz="2800" dirty="0" smtClean="0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Make Popular Sessions  Generate</a:t>
            </a:r>
            <a:br>
              <a:rPr lang="en-US" sz="3600" dirty="0" smtClean="0"/>
            </a:br>
            <a:r>
              <a:rPr lang="en-US" sz="3600" dirty="0" smtClean="0"/>
              <a:t>New Conference Dollars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116AA-3F7B-479A-BDCB-70FAEFC60C54}" type="datetime1">
              <a:rPr lang="en-US" smtClean="0"/>
              <a:pPr/>
              <a:t>3/28/2013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AV CO-OP, LLC. 2009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718107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10" name="Rectangle 6"/>
          <p:cNvSpPr>
            <a:spLocks noGrp="1" noChangeArrowheads="1"/>
          </p:cNvSpPr>
          <p:nvPr>
            <p:ph idx="1"/>
          </p:nvPr>
        </p:nvSpPr>
        <p:spPr>
          <a:xfrm>
            <a:off x="457200" y="1878486"/>
            <a:ext cx="8229600" cy="4357748"/>
          </a:xfrm>
        </p:spPr>
        <p:txBody>
          <a:bodyPr/>
          <a:lstStyle/>
          <a:p>
            <a:r>
              <a:rPr lang="en-US" sz="2800" dirty="0" smtClean="0"/>
              <a:t>:30 to :60 sec video lead in Opening Credit</a:t>
            </a:r>
          </a:p>
          <a:p>
            <a:r>
              <a:rPr lang="en-US" sz="2800" dirty="0" smtClean="0"/>
              <a:t>:30 to :60 sec video Closing Credit </a:t>
            </a:r>
            <a:endParaRPr lang="en-US" sz="2800" dirty="0"/>
          </a:p>
          <a:p>
            <a:r>
              <a:rPr lang="en-US" sz="2800" dirty="0" smtClean="0"/>
              <a:t>Video sponsorship acknowledgement in all conference print media….i.e. Program book, Signage and Plenary slides</a:t>
            </a:r>
          </a:p>
          <a:p>
            <a:endParaRPr lang="en-US" sz="2800" dirty="0" smtClean="0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Live Video Streaming Sponsorship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116AA-3F7B-479A-BDCB-70FAEFC60C54}" type="datetime1">
              <a:rPr lang="en-US" smtClean="0"/>
              <a:pPr/>
              <a:t>3/28/2013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AV CO-OP, LLC. 2009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319851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10" name="Rectangle 6"/>
          <p:cNvSpPr>
            <a:spLocks noGrp="1" noChangeArrowheads="1"/>
          </p:cNvSpPr>
          <p:nvPr>
            <p:ph idx="1"/>
          </p:nvPr>
        </p:nvSpPr>
        <p:spPr>
          <a:xfrm>
            <a:off x="457200" y="2378014"/>
            <a:ext cx="8229600" cy="4357748"/>
          </a:xfrm>
        </p:spPr>
        <p:txBody>
          <a:bodyPr/>
          <a:lstStyle/>
          <a:p>
            <a:r>
              <a:rPr lang="en-US" sz="2800" dirty="0" smtClean="0"/>
              <a:t>:30 to :60 sec video lead in Opening Credit</a:t>
            </a:r>
          </a:p>
          <a:p>
            <a:r>
              <a:rPr lang="en-US" sz="2800" dirty="0" smtClean="0"/>
              <a:t>:30 to :60 sec video Closing Credit </a:t>
            </a:r>
            <a:endParaRPr lang="en-US" sz="2800" dirty="0"/>
          </a:p>
          <a:p>
            <a:r>
              <a:rPr lang="en-US" sz="2800" dirty="0" smtClean="0"/>
              <a:t>Video sponsorship acknowledgement in all conference print media….i.e. Program book, Signage and Plenary slides</a:t>
            </a:r>
          </a:p>
          <a:p>
            <a:endParaRPr lang="en-US" sz="2800" dirty="0" smtClean="0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Recorded Video On Demand Sponsorship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116AA-3F7B-479A-BDCB-70FAEFC60C54}" type="datetime1">
              <a:rPr lang="en-US" smtClean="0"/>
              <a:pPr/>
              <a:t>3/28/2013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AV CO-OP, LLC. 2009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972073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10" name="Rectangle 6"/>
          <p:cNvSpPr>
            <a:spLocks noGrp="1" noChangeArrowheads="1"/>
          </p:cNvSpPr>
          <p:nvPr>
            <p:ph idx="1"/>
          </p:nvPr>
        </p:nvSpPr>
        <p:spPr>
          <a:xfrm>
            <a:off x="457200" y="1865477"/>
            <a:ext cx="8229600" cy="4357748"/>
          </a:xfrm>
        </p:spPr>
        <p:txBody>
          <a:bodyPr/>
          <a:lstStyle/>
          <a:p>
            <a:r>
              <a:rPr lang="en-US" sz="2800" dirty="0" smtClean="0"/>
              <a:t>Live Video Streaming		$5000.00 	            	</a:t>
            </a:r>
            <a:r>
              <a:rPr lang="en-US" sz="1000" dirty="0" smtClean="0"/>
              <a:t>$1200.00 onsite production costs 	$3800.00 returned to Association </a:t>
            </a:r>
          </a:p>
          <a:p>
            <a:r>
              <a:rPr lang="en-US" sz="2800" dirty="0" smtClean="0"/>
              <a:t>Video On Demand 		$650.00 per month    	</a:t>
            </a:r>
            <a:r>
              <a:rPr lang="en-US" sz="900" dirty="0" smtClean="0"/>
              <a:t>Up to  750 Gigabytes of data  per month, overeager billed at $20.00 per Gigabyte </a:t>
            </a:r>
            <a:r>
              <a:rPr lang="en-US" sz="2800" dirty="0" smtClean="0"/>
              <a:t>		</a:t>
            </a:r>
            <a:endParaRPr lang="en-US" sz="2800" dirty="0"/>
          </a:p>
          <a:p>
            <a:r>
              <a:rPr lang="en-US" sz="2800" dirty="0" smtClean="0"/>
              <a:t>Association is free to divide up the sponsorship costs among multiple sponsors, but no more than two sponsors for the Live Video Streaming</a:t>
            </a:r>
          </a:p>
          <a:p>
            <a:endParaRPr lang="en-US" sz="2800" dirty="0" smtClean="0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Video Sponsorship Pricing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116AA-3F7B-479A-BDCB-70FAEFC60C54}" type="datetime1">
              <a:rPr lang="en-US" smtClean="0"/>
              <a:pPr/>
              <a:t>3/28/2013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AV CO-OP, LLC. 2009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97891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2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Success with integrity</a:t>
            </a:r>
          </a:p>
          <a:p>
            <a:r>
              <a:rPr lang="en-US" sz="2800" smtClean="0"/>
              <a:t>Service with commitment</a:t>
            </a:r>
          </a:p>
          <a:p>
            <a:r>
              <a:rPr lang="en-US" sz="2800" smtClean="0"/>
              <a:t>Partnership with our clients as equals</a:t>
            </a:r>
          </a:p>
          <a:p>
            <a:r>
              <a:rPr lang="en-US" sz="2800" smtClean="0"/>
              <a:t>Honest profits for honest work</a:t>
            </a:r>
          </a:p>
          <a:p>
            <a:r>
              <a:rPr lang="en-US" sz="2800" smtClean="0"/>
              <a:t>Presentations to celebrate with pride</a:t>
            </a:r>
          </a:p>
        </p:txBody>
      </p:sp>
      <p:sp>
        <p:nvSpPr>
          <p:cNvPr id="16794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OUR CORE VALUES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8AF74-3A5B-4FF0-9133-16ED66367979}" type="datetime1">
              <a:rPr lang="en-US" smtClean="0"/>
              <a:pPr/>
              <a:t>3/28/2013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AV CO-OP, LLC. 2009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3613150"/>
            <a:ext cx="7772400" cy="1470025"/>
          </a:xfrm>
          <a:noFill/>
          <a:ln/>
        </p:spPr>
        <p:txBody>
          <a:bodyPr/>
          <a:lstStyle/>
          <a:p>
            <a:r>
              <a:rPr lang="en-US" sz="6600"/>
              <a:t>Questions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AV CO-OP, LLC. 2009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2E32-7909-42F1-80ED-7BEB7EFE2231}" type="datetime1">
              <a:rPr lang="en-US" smtClean="0"/>
              <a:pPr/>
              <a:t>3/28/2013</a:t>
            </a:fld>
            <a:endParaRPr lang="en-US"/>
          </a:p>
        </p:txBody>
      </p:sp>
      <p:pic>
        <p:nvPicPr>
          <p:cNvPr id="7" name="Picture 6" descr="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2131" y="1197236"/>
            <a:ext cx="4992777" cy="213976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Contact Information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D2BC6-5E10-4657-91EA-F6FB09C6D221}" type="datetime1">
              <a:rPr lang="en-US" smtClean="0"/>
              <a:pPr/>
              <a:t>3/28/2013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AV CO-OP, LLC. 2009</a:t>
            </a:r>
            <a:endParaRPr lang="en-US" dirty="0" smtClean="0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885950"/>
            <a:ext cx="9144000" cy="4000500"/>
          </a:xfrm>
          <a:noFill/>
        </p:spPr>
        <p:txBody>
          <a:bodyPr/>
          <a:lstStyle/>
          <a:p>
            <a:pPr marL="0" indent="0" algn="ctr">
              <a:lnSpc>
                <a:spcPct val="70000"/>
              </a:lnSpc>
              <a:buFont typeface="Wingdings" pitchFamily="2" charset="2"/>
              <a:buNone/>
            </a:pPr>
            <a:r>
              <a:rPr lang="en-US" sz="4000" b="1" dirty="0" smtClean="0">
                <a:solidFill>
                  <a:schemeClr val="bg2"/>
                </a:solidFill>
                <a:effectLst/>
              </a:rPr>
              <a:t>Al </a:t>
            </a:r>
            <a:r>
              <a:rPr lang="en-US" sz="4000" b="1" dirty="0" err="1" smtClean="0">
                <a:solidFill>
                  <a:schemeClr val="bg2"/>
                </a:solidFill>
                <a:effectLst/>
              </a:rPr>
              <a:t>Goggins</a:t>
            </a:r>
            <a:r>
              <a:rPr lang="en-US" sz="4000" b="1" dirty="0" smtClean="0">
                <a:solidFill>
                  <a:schemeClr val="bg2"/>
                </a:solidFill>
                <a:effectLst/>
              </a:rPr>
              <a:t>,</a:t>
            </a:r>
          </a:p>
          <a:p>
            <a:pPr marL="0" indent="0" algn="ctr">
              <a:lnSpc>
                <a:spcPct val="70000"/>
              </a:lnSpc>
              <a:buFont typeface="Wingdings" pitchFamily="2" charset="2"/>
              <a:buNone/>
            </a:pPr>
            <a:r>
              <a:rPr lang="en-US" sz="3600" i="1" dirty="0" smtClean="0">
                <a:effectLst/>
              </a:rPr>
              <a:t>Director of Sales</a:t>
            </a:r>
            <a:r>
              <a:rPr lang="en-US" sz="1400" dirty="0" smtClean="0">
                <a:effectLst/>
              </a:rPr>
              <a:t/>
            </a:r>
            <a:br>
              <a:rPr lang="en-US" sz="1400" dirty="0" smtClean="0">
                <a:effectLst/>
              </a:rPr>
            </a:br>
            <a:r>
              <a:rPr lang="en-US" sz="1400" dirty="0" smtClean="0">
                <a:effectLst/>
              </a:rPr>
              <a:t> </a:t>
            </a:r>
          </a:p>
          <a:p>
            <a:pPr marL="0" indent="0" algn="ctr">
              <a:lnSpc>
                <a:spcPct val="70000"/>
              </a:lnSpc>
              <a:buFont typeface="Wingdings" pitchFamily="2" charset="2"/>
              <a:buNone/>
            </a:pPr>
            <a:r>
              <a:rPr lang="en-US" dirty="0" smtClean="0">
                <a:effectLst/>
              </a:rPr>
              <a:t>Phone: 404-381-3418</a:t>
            </a:r>
          </a:p>
          <a:p>
            <a:pPr marL="0" indent="0" algn="ctr">
              <a:lnSpc>
                <a:spcPct val="70000"/>
              </a:lnSpc>
              <a:buFont typeface="Wingdings" pitchFamily="2" charset="2"/>
              <a:buNone/>
            </a:pPr>
            <a:r>
              <a:rPr lang="en-US" dirty="0" smtClean="0">
                <a:effectLst/>
              </a:rPr>
              <a:t>Fax: 404-381-3388</a:t>
            </a:r>
          </a:p>
          <a:p>
            <a:pPr marL="0" indent="0" algn="ctr">
              <a:lnSpc>
                <a:spcPct val="70000"/>
              </a:lnSpc>
              <a:buFont typeface="Wingdings" pitchFamily="2" charset="2"/>
              <a:buNone/>
            </a:pPr>
            <a:r>
              <a:rPr lang="en-US" dirty="0" smtClean="0">
                <a:effectLst/>
              </a:rPr>
              <a:t>e-mail: </a:t>
            </a:r>
            <a:r>
              <a:rPr lang="en-US" dirty="0" smtClean="0">
                <a:effectLst/>
                <a:hlinkClick r:id="rId3"/>
              </a:rPr>
              <a:t>agoggins@avco-op.com</a:t>
            </a:r>
            <a:endParaRPr lang="en-US" dirty="0" smtClean="0">
              <a:effectLst/>
            </a:endParaRPr>
          </a:p>
          <a:p>
            <a:pPr marL="0" indent="0" algn="ctr">
              <a:lnSpc>
                <a:spcPct val="70000"/>
              </a:lnSpc>
              <a:buFont typeface="Wingdings" pitchFamily="2" charset="2"/>
              <a:buNone/>
            </a:pPr>
            <a:r>
              <a:rPr lang="en-US" dirty="0" smtClean="0">
                <a:effectLst/>
              </a:rPr>
              <a:t>Website: </a:t>
            </a:r>
            <a:r>
              <a:rPr lang="en-US" dirty="0" smtClean="0">
                <a:effectLst/>
                <a:hlinkClick r:id="rId4"/>
              </a:rPr>
              <a:t>www.avco-op.com</a:t>
            </a:r>
            <a:endParaRPr lang="en-US" dirty="0" smtClean="0"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808080"/>
      </a:dk1>
      <a:lt1>
        <a:srgbClr val="FFFFFF"/>
      </a:lt1>
      <a:dk2>
        <a:srgbClr val="000000"/>
      </a:dk2>
      <a:lt2>
        <a:srgbClr val="FFFF99"/>
      </a:lt2>
      <a:accent1>
        <a:srgbClr val="FFCC00"/>
      </a:accent1>
      <a:accent2>
        <a:srgbClr val="009900"/>
      </a:accent2>
      <a:accent3>
        <a:srgbClr val="AAAAAA"/>
      </a:accent3>
      <a:accent4>
        <a:srgbClr val="DADADA"/>
      </a:accent4>
      <a:accent5>
        <a:srgbClr val="66CCFF"/>
      </a:accent5>
      <a:accent6>
        <a:srgbClr val="FF0000"/>
      </a:accent6>
      <a:hlink>
        <a:srgbClr val="66CCFF"/>
      </a:hlink>
      <a:folHlink>
        <a:srgbClr val="FF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294</Words>
  <Application>Microsoft Office PowerPoint</Application>
  <PresentationFormat>On-screen Show (4:3)</PresentationFormat>
  <Paragraphs>62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Monetize Your Most Popular Conference Sessions</vt:lpstr>
      <vt:lpstr>Make Popular Sessions  Generate New Conference Dollars</vt:lpstr>
      <vt:lpstr>Make Popular Sessions  Generate New Conference Dollars</vt:lpstr>
      <vt:lpstr>Live Video Streaming Sponsorship</vt:lpstr>
      <vt:lpstr>Recorded Video On Demand Sponsorship</vt:lpstr>
      <vt:lpstr>Video Sponsorship Pricing</vt:lpstr>
      <vt:lpstr>OUR CORE VALUES</vt:lpstr>
      <vt:lpstr>Questions </vt:lpstr>
      <vt:lpstr>Contact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Conference Sessions</dc:title>
  <dc:creator>Al Googins</dc:creator>
  <cp:keywords>Video Streaming</cp:keywords>
  <cp:lastModifiedBy>David</cp:lastModifiedBy>
  <cp:revision>22</cp:revision>
  <dcterms:created xsi:type="dcterms:W3CDTF">2009-05-27T00:16:57Z</dcterms:created>
  <dcterms:modified xsi:type="dcterms:W3CDTF">2013-03-28T16:28:45Z</dcterms:modified>
</cp:coreProperties>
</file>